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1" r:id="rId3"/>
    <p:sldId id="259" r:id="rId4"/>
    <p:sldId id="257" r:id="rId5"/>
    <p:sldId id="258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02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DA50-1178-46C2-8EEF-F9979E8E71DC}" type="datetimeFigureOut">
              <a:rPr lang="en-GB" smtClean="0"/>
              <a:t>21/08/2018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3431-D1F1-4BA1-A087-EFCE92133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51402"/>
      </p:ext>
    </p:extLst>
  </p:cSld>
  <p:clrMapOvr>
    <a:masterClrMapping/>
  </p:clrMapOvr>
  <p:transition spd="slow" advClick="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DA50-1178-46C2-8EEF-F9979E8E71DC}" type="datetimeFigureOut">
              <a:rPr lang="en-GB" smtClean="0"/>
              <a:t>21/08/2018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3431-D1F1-4BA1-A087-EFCE92133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183709"/>
      </p:ext>
    </p:extLst>
  </p:cSld>
  <p:clrMapOvr>
    <a:masterClrMapping/>
  </p:clrMapOvr>
  <p:transition spd="slow" advClick="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DA50-1178-46C2-8EEF-F9979E8E71DC}" type="datetimeFigureOut">
              <a:rPr lang="en-GB" smtClean="0"/>
              <a:t>21/08/2018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3431-D1F1-4BA1-A087-EFCE92133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905387"/>
      </p:ext>
    </p:extLst>
  </p:cSld>
  <p:clrMapOvr>
    <a:masterClrMapping/>
  </p:clrMapOvr>
  <p:transition spd="slow" advClick="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4038600"/>
            <a:ext cx="6172200" cy="1676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3100" y="1206500"/>
            <a:ext cx="3733800" cy="1219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0DDA50-1178-46C2-8EEF-F9979E8E71DC}" type="datetimeFigureOut">
              <a:rPr lang="en-GB" smtClean="0"/>
              <a:t>21/08/2018</a:t>
            </a:fld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493431-D1F1-4BA1-A087-EFCE9213375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0DDA50-1178-46C2-8EEF-F9979E8E71DC}" type="datetimeFigureOut">
              <a:rPr lang="en-GB" smtClean="0"/>
              <a:t>21/08/2018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93431-D1F1-4BA1-A087-EFCE92133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556307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0DDA50-1178-46C2-8EEF-F9979E8E71DC}" type="datetimeFigureOut">
              <a:rPr lang="en-GB" smtClean="0"/>
              <a:t>21/08/2018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93431-D1F1-4BA1-A087-EFCE92133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125757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267200" cy="501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267200" cy="501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0DDA50-1178-46C2-8EEF-F9979E8E71DC}" type="datetimeFigureOut">
              <a:rPr lang="en-GB" smtClean="0"/>
              <a:t>21/08/2018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93431-D1F1-4BA1-A087-EFCE92133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048754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0DDA50-1178-46C2-8EEF-F9979E8E71DC}" type="datetimeFigureOut">
              <a:rPr lang="en-GB" smtClean="0"/>
              <a:t>21/08/2018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93431-D1F1-4BA1-A087-EFCE92133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498206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0DDA50-1178-46C2-8EEF-F9979E8E71DC}" type="datetimeFigureOut">
              <a:rPr lang="en-GB" smtClean="0"/>
              <a:t>21/08/2018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93431-D1F1-4BA1-A087-EFCE92133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71403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0DDA50-1178-46C2-8EEF-F9979E8E71DC}" type="datetimeFigureOut">
              <a:rPr lang="en-GB" smtClean="0"/>
              <a:t>21/08/2018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93431-D1F1-4BA1-A087-EFCE92133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582292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0DDA50-1178-46C2-8EEF-F9979E8E71DC}" type="datetimeFigureOut">
              <a:rPr lang="en-GB" smtClean="0"/>
              <a:t>21/08/2018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93431-D1F1-4BA1-A087-EFCE92133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67367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DA50-1178-46C2-8EEF-F9979E8E71DC}" type="datetimeFigureOut">
              <a:rPr lang="en-GB" smtClean="0"/>
              <a:t>21/08/2018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3431-D1F1-4BA1-A087-EFCE92133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937719"/>
      </p:ext>
    </p:extLst>
  </p:cSld>
  <p:clrMapOvr>
    <a:masterClrMapping/>
  </p:clrMapOvr>
  <p:transition spd="slow" advClick="0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0DDA50-1178-46C2-8EEF-F9979E8E71DC}" type="datetimeFigureOut">
              <a:rPr lang="en-GB" smtClean="0"/>
              <a:t>21/08/2018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93431-D1F1-4BA1-A087-EFCE92133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81566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0DDA50-1178-46C2-8EEF-F9979E8E71DC}" type="datetimeFigureOut">
              <a:rPr lang="en-GB" smtClean="0"/>
              <a:t>21/08/2018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93431-D1F1-4BA1-A087-EFCE92133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890182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3500"/>
            <a:ext cx="21717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63500"/>
            <a:ext cx="63627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0DDA50-1178-46C2-8EEF-F9979E8E71DC}" type="datetimeFigureOut">
              <a:rPr lang="en-GB" smtClean="0"/>
              <a:t>21/08/2018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93431-D1F1-4BA1-A087-EFCE92133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89740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DA50-1178-46C2-8EEF-F9979E8E71DC}" type="datetimeFigureOut">
              <a:rPr lang="en-GB" smtClean="0"/>
              <a:t>21/08/2018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3431-D1F1-4BA1-A087-EFCE92133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818463"/>
      </p:ext>
    </p:extLst>
  </p:cSld>
  <p:clrMapOvr>
    <a:masterClrMapping/>
  </p:clrMapOvr>
  <p:transition spd="slow" advClick="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DA50-1178-46C2-8EEF-F9979E8E71DC}" type="datetimeFigureOut">
              <a:rPr lang="en-GB" smtClean="0"/>
              <a:t>21/08/2018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3431-D1F1-4BA1-A087-EFCE92133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797505"/>
      </p:ext>
    </p:extLst>
  </p:cSld>
  <p:clrMapOvr>
    <a:masterClrMapping/>
  </p:clrMapOvr>
  <p:transition spd="slow" advClick="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DA50-1178-46C2-8EEF-F9979E8E71DC}" type="datetimeFigureOut">
              <a:rPr lang="en-GB" smtClean="0"/>
              <a:t>21/08/2018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3431-D1F1-4BA1-A087-EFCE92133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420481"/>
      </p:ext>
    </p:extLst>
  </p:cSld>
  <p:clrMapOvr>
    <a:masterClrMapping/>
  </p:clrMapOvr>
  <p:transition spd="slow" advClick="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DA50-1178-46C2-8EEF-F9979E8E71DC}" type="datetimeFigureOut">
              <a:rPr lang="en-GB" smtClean="0"/>
              <a:t>21/08/2018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3431-D1F1-4BA1-A087-EFCE92133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2032"/>
      </p:ext>
    </p:extLst>
  </p:cSld>
  <p:clrMapOvr>
    <a:masterClrMapping/>
  </p:clrMapOvr>
  <p:transition spd="slow" advClick="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DA50-1178-46C2-8EEF-F9979E8E71DC}" type="datetimeFigureOut">
              <a:rPr lang="en-GB" smtClean="0"/>
              <a:t>21/08/2018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3431-D1F1-4BA1-A087-EFCE92133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292621"/>
      </p:ext>
    </p:extLst>
  </p:cSld>
  <p:clrMapOvr>
    <a:masterClrMapping/>
  </p:clrMapOvr>
  <p:transition spd="slow" advClick="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DA50-1178-46C2-8EEF-F9979E8E71DC}" type="datetimeFigureOut">
              <a:rPr lang="en-GB" smtClean="0"/>
              <a:t>21/08/2018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3431-D1F1-4BA1-A087-EFCE92133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875352"/>
      </p:ext>
    </p:extLst>
  </p:cSld>
  <p:clrMapOvr>
    <a:masterClrMapping/>
  </p:clrMapOvr>
  <p:transition spd="slow" advClick="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DA50-1178-46C2-8EEF-F9979E8E71DC}" type="datetimeFigureOut">
              <a:rPr lang="en-GB" smtClean="0"/>
              <a:t>21/08/2018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3431-D1F1-4BA1-A087-EFCE92133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683844"/>
      </p:ext>
    </p:extLst>
  </p:cSld>
  <p:clrMapOvr>
    <a:masterClrMapping/>
  </p:clrMapOvr>
  <p:transition spd="slow" advClick="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DDA50-1178-46C2-8EEF-F9979E8E71DC}" type="datetimeFigureOut">
              <a:rPr lang="en-GB" smtClean="0"/>
              <a:t>21/08/2018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93431-D1F1-4BA1-A087-EFCE92133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372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63500"/>
            <a:ext cx="6629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686800" cy="50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40DDA50-1178-46C2-8EEF-F9979E8E71DC}" type="datetimeFigureOut">
              <a:rPr lang="en-GB" smtClean="0"/>
              <a:t>21/08/2018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2493431-D1F1-4BA1-A087-EFCE9213375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hr@Copernicus-consulting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052736"/>
            <a:ext cx="2430012" cy="10824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4293096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International Network Affiliate Fee Share Operating Model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31840" y="602128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www.copernicus-consulting.com</a:t>
            </a:r>
          </a:p>
        </p:txBody>
      </p:sp>
    </p:spTree>
    <p:extLst>
      <p:ext uri="{BB962C8B-B14F-4D97-AF65-F5344CB8AC3E}">
        <p14:creationId xmlns:p14="http://schemas.microsoft.com/office/powerpoint/2010/main" val="3950676241"/>
      </p:ext>
    </p:extLst>
  </p:cSld>
  <p:clrMapOvr>
    <a:masterClrMapping/>
  </p:clrMapOvr>
  <p:transition spd="slow" advClick="0" advTm="300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Copernicus?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1600" dirty="0"/>
              <a:t>Access to a global network reaching 71 countries on 6 continents. For the 1</a:t>
            </a:r>
            <a:r>
              <a:rPr lang="en-GB" sz="1600" baseline="30000" dirty="0"/>
              <a:t>st</a:t>
            </a:r>
            <a:r>
              <a:rPr lang="en-GB" sz="1600" dirty="0"/>
              <a:t> time an individual consultant, boutique consultancy or trade promotion agency can offer international services to their existing or new clients with confidence</a:t>
            </a:r>
          </a:p>
          <a:p>
            <a:r>
              <a:rPr lang="en-GB" sz="1600" dirty="0"/>
              <a:t>Reciprocal business. Consultants in each country introduce business requiring delivery in other markets.</a:t>
            </a:r>
          </a:p>
          <a:p>
            <a:r>
              <a:rPr lang="en-GB" sz="1600" dirty="0"/>
              <a:t>Wide range of Professional Services you can offer outside your own skill set or </a:t>
            </a:r>
            <a:r>
              <a:rPr lang="en-GB" sz="1600"/>
              <a:t>market sector</a:t>
            </a:r>
            <a:endParaRPr lang="en-GB" sz="1600" dirty="0"/>
          </a:p>
          <a:p>
            <a:pPr lvl="1"/>
            <a:r>
              <a:rPr lang="en-GB" sz="1300" dirty="0"/>
              <a:t>Acquisition Identification and Introduction</a:t>
            </a:r>
          </a:p>
          <a:p>
            <a:pPr lvl="1"/>
            <a:r>
              <a:rPr lang="en-GB" sz="1300" dirty="0"/>
              <a:t>Connecting Markets Distributor Identification and Introduction</a:t>
            </a:r>
          </a:p>
          <a:p>
            <a:pPr lvl="1"/>
            <a:r>
              <a:rPr lang="en-GB" sz="1300" dirty="0"/>
              <a:t>Connecting Markets Direct Customer Contact and B2B Introduction</a:t>
            </a:r>
          </a:p>
          <a:p>
            <a:pPr lvl="1"/>
            <a:r>
              <a:rPr lang="en-GB" sz="1300" dirty="0"/>
              <a:t>Full Market Research Service, qualitative, quantitative, focus groups, mystery shopper</a:t>
            </a:r>
          </a:p>
          <a:p>
            <a:pPr lvl="1"/>
            <a:r>
              <a:rPr lang="en-GB" sz="1300" dirty="0"/>
              <a:t>International Trade Mission Organization and Management</a:t>
            </a:r>
          </a:p>
          <a:p>
            <a:pPr lvl="1"/>
            <a:r>
              <a:rPr lang="en-GB" sz="1300" dirty="0"/>
              <a:t>International Trade Event Organization and Management</a:t>
            </a:r>
          </a:p>
          <a:p>
            <a:pPr lvl="1"/>
            <a:r>
              <a:rPr lang="en-GB" sz="1300" dirty="0"/>
              <a:t>FDI generation, road shows and multi-market promotion</a:t>
            </a:r>
          </a:p>
          <a:p>
            <a:pPr lvl="1"/>
            <a:r>
              <a:rPr lang="en-GB" sz="1300" dirty="0"/>
              <a:t>In-Country Marketing Services, social media, e campaigns, PR, direct mail, Tele &amp; field sales – Full Incubator (Virtual Company)</a:t>
            </a:r>
          </a:p>
          <a:p>
            <a:pPr lvl="1"/>
            <a:r>
              <a:rPr lang="en-GB" sz="1300" dirty="0"/>
              <a:t>Business Turnaround &amp; related Management Training</a:t>
            </a:r>
          </a:p>
          <a:p>
            <a:pPr lvl="1"/>
            <a:r>
              <a:rPr lang="en-GB" sz="1300" dirty="0"/>
              <a:t>Venture Capital business plan/prospectus preparation and project funding introductions</a:t>
            </a:r>
          </a:p>
          <a:p>
            <a:pPr lvl="1"/>
            <a:r>
              <a:rPr lang="en-GB" sz="1300" dirty="0"/>
              <a:t>Subsidiary Business Unit Evaluation, Succession Planning, Recruitment</a:t>
            </a:r>
          </a:p>
          <a:p>
            <a:r>
              <a:rPr lang="en-GB" sz="1600" dirty="0"/>
              <a:t>Fee income from head office secured multi-market tenders </a:t>
            </a:r>
          </a:p>
          <a:p>
            <a:r>
              <a:rPr lang="en-GB" sz="1600" dirty="0"/>
              <a:t>Approved by multiple international trade organisations</a:t>
            </a:r>
            <a:endParaRPr lang="en-GB" sz="1600" dirty="0">
              <a:solidFill>
                <a:srgbClr val="FF0000"/>
              </a:solidFill>
            </a:endParaRPr>
          </a:p>
          <a:p>
            <a:r>
              <a:rPr lang="en-GB" sz="1600" dirty="0"/>
              <a:t>Proven project delivery methodology to support you</a:t>
            </a:r>
          </a:p>
          <a:p>
            <a:r>
              <a:rPr lang="en-GB" sz="1600" dirty="0"/>
              <a:t>No restriction on work undertaken outside of the Copernicus network</a:t>
            </a:r>
          </a:p>
        </p:txBody>
      </p:sp>
    </p:spTree>
    <p:extLst>
      <p:ext uri="{BB962C8B-B14F-4D97-AF65-F5344CB8AC3E}">
        <p14:creationId xmlns:p14="http://schemas.microsoft.com/office/powerpoint/2010/main" val="4097208271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6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4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9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6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9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2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7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 advAuto="20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23528" y="332656"/>
            <a:ext cx="2088232" cy="2160000"/>
            <a:chOff x="323528" y="332656"/>
            <a:chExt cx="2088232" cy="2176979"/>
          </a:xfrm>
        </p:grpSpPr>
        <p:pic>
          <p:nvPicPr>
            <p:cNvPr id="4" name="Picture 3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332656"/>
              <a:ext cx="1224136" cy="122287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23528" y="1555528"/>
              <a:ext cx="208823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Copernicus Consultant  has potential client who wishes to export to a new overseas market</a:t>
              </a:r>
            </a:p>
          </p:txBody>
        </p:sp>
      </p:grpSp>
      <p:sp>
        <p:nvSpPr>
          <p:cNvPr id="7" name="Right Arrow 6"/>
          <p:cNvSpPr/>
          <p:nvPr/>
        </p:nvSpPr>
        <p:spPr>
          <a:xfrm rot="5400000">
            <a:off x="7512083" y="3465004"/>
            <a:ext cx="1008112" cy="50405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4283968" y="447922"/>
            <a:ext cx="1944216" cy="2279001"/>
            <a:chOff x="4283968" y="447922"/>
            <a:chExt cx="1944216" cy="2279001"/>
          </a:xfrm>
        </p:grpSpPr>
        <p:pic>
          <p:nvPicPr>
            <p:cNvPr id="8" name="Picture 7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600" y="447922"/>
              <a:ext cx="1376536" cy="125288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283968" y="1772816"/>
              <a:ext cx="194421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Collects a profile of the ideal distributor, customer or trading partner required</a:t>
              </a:r>
            </a:p>
          </p:txBody>
        </p:sp>
      </p:grpSp>
      <p:sp>
        <p:nvSpPr>
          <p:cNvPr id="12" name="Right Arrow 11"/>
          <p:cNvSpPr/>
          <p:nvPr/>
        </p:nvSpPr>
        <p:spPr>
          <a:xfrm>
            <a:off x="6012160" y="1088502"/>
            <a:ext cx="1008112" cy="50405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/>
          <p:cNvGrpSpPr/>
          <p:nvPr/>
        </p:nvGrpSpPr>
        <p:grpSpPr>
          <a:xfrm>
            <a:off x="7092280" y="878541"/>
            <a:ext cx="1944216" cy="2279270"/>
            <a:chOff x="7092280" y="878541"/>
            <a:chExt cx="1944216" cy="227927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0" y="878541"/>
              <a:ext cx="1847718" cy="822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7236296" y="1772816"/>
              <a:ext cx="18002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Head office analyses request and matches industry sector and delivery skills required to target country consultant</a:t>
              </a:r>
            </a:p>
          </p:txBody>
        </p:sp>
      </p:grpSp>
      <p:sp>
        <p:nvSpPr>
          <p:cNvPr id="14" name="Right Arrow 13"/>
          <p:cNvSpPr/>
          <p:nvPr/>
        </p:nvSpPr>
        <p:spPr>
          <a:xfrm>
            <a:off x="2627784" y="1124744"/>
            <a:ext cx="1008112" cy="50405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22"/>
          <p:cNvGrpSpPr/>
          <p:nvPr/>
        </p:nvGrpSpPr>
        <p:grpSpPr>
          <a:xfrm>
            <a:off x="7092280" y="4221088"/>
            <a:ext cx="1623360" cy="2394848"/>
            <a:chOff x="7092280" y="4221088"/>
            <a:chExt cx="1623360" cy="2394848"/>
          </a:xfrm>
        </p:grpSpPr>
        <p:pic>
          <p:nvPicPr>
            <p:cNvPr id="13" name="Picture 12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6637" y="4221088"/>
              <a:ext cx="1399003" cy="172819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092280" y="5877272"/>
              <a:ext cx="16233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Local consultant agrees action plan and delivery costs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126850" y="4892405"/>
            <a:ext cx="1885309" cy="1632939"/>
            <a:chOff x="4126850" y="4892405"/>
            <a:chExt cx="1885309" cy="1632939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6850" y="4892405"/>
              <a:ext cx="1847718" cy="822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4150608" y="5786680"/>
              <a:ext cx="186155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Head office prepares proposal and sends to Copernicus Consultant</a:t>
              </a:r>
            </a:p>
          </p:txBody>
        </p:sp>
      </p:grpSp>
      <p:sp>
        <p:nvSpPr>
          <p:cNvPr id="19" name="Right Arrow 18"/>
          <p:cNvSpPr/>
          <p:nvPr/>
        </p:nvSpPr>
        <p:spPr>
          <a:xfrm rot="10800000">
            <a:off x="6084168" y="5440320"/>
            <a:ext cx="1008112" cy="50405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ight Arrow 19"/>
          <p:cNvSpPr/>
          <p:nvPr/>
        </p:nvSpPr>
        <p:spPr>
          <a:xfrm rot="10800000">
            <a:off x="2979984" y="5373216"/>
            <a:ext cx="1008112" cy="50405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" name="Group 24"/>
          <p:cNvGrpSpPr/>
          <p:nvPr/>
        </p:nvGrpSpPr>
        <p:grpSpPr>
          <a:xfrm>
            <a:off x="179512" y="4093107"/>
            <a:ext cx="2601755" cy="2675229"/>
            <a:chOff x="179512" y="4093107"/>
            <a:chExt cx="2601755" cy="2675229"/>
          </a:xfrm>
        </p:grpSpPr>
        <p:pic>
          <p:nvPicPr>
            <p:cNvPr id="16" name="Picture 15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4093107"/>
              <a:ext cx="2601755" cy="1984154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424156" y="6029672"/>
              <a:ext cx="177157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Local consultant completes deal with client</a:t>
              </a:r>
            </a:p>
          </p:txBody>
        </p:sp>
      </p:grpSp>
      <p:cxnSp>
        <p:nvCxnSpPr>
          <p:cNvPr id="3" name="Elbow Connector 2"/>
          <p:cNvCxnSpPr/>
          <p:nvPr/>
        </p:nvCxnSpPr>
        <p:spPr>
          <a:xfrm rot="16200000" flipH="1">
            <a:off x="1537725" y="2241797"/>
            <a:ext cx="1152128" cy="58553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64296" y="3110627"/>
            <a:ext cx="46951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Originating consultant continues to benefit from fee share throughout the life of the client introduced, irrespective of the nature of future projects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99DB88-260F-457B-B391-B647A63465C4}"/>
              </a:ext>
            </a:extLst>
          </p:cNvPr>
          <p:cNvSpPr txBox="1"/>
          <p:nvPr/>
        </p:nvSpPr>
        <p:spPr>
          <a:xfrm>
            <a:off x="1547664" y="116632"/>
            <a:ext cx="7488832" cy="954107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GB" sz="2800" dirty="0"/>
              <a:t>Operating Example </a:t>
            </a:r>
            <a:r>
              <a:rPr lang="en-GB" sz="1200" dirty="0"/>
              <a:t>Connecting Markets Distributor Identification and Introduction</a:t>
            </a:r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53434027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4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395536" y="332656"/>
            <a:ext cx="2159546" cy="2601799"/>
            <a:chOff x="395536" y="332656"/>
            <a:chExt cx="2159546" cy="2601799"/>
          </a:xfrm>
        </p:grpSpPr>
        <p:pic>
          <p:nvPicPr>
            <p:cNvPr id="2" name="Picture 1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332656"/>
              <a:ext cx="2159546" cy="143224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95536" y="1764904"/>
              <a:ext cx="215954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Local consultant carries out the services in the local business language and culture. Reports each milestone to head office</a:t>
              </a:r>
            </a:p>
          </p:txBody>
        </p:sp>
      </p:grpSp>
      <p:sp>
        <p:nvSpPr>
          <p:cNvPr id="4" name="Right Arrow 3"/>
          <p:cNvSpPr/>
          <p:nvPr/>
        </p:nvSpPr>
        <p:spPr>
          <a:xfrm>
            <a:off x="2627784" y="1124744"/>
            <a:ext cx="1008112" cy="50405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23"/>
          <p:cNvGrpSpPr/>
          <p:nvPr/>
        </p:nvGrpSpPr>
        <p:grpSpPr>
          <a:xfrm>
            <a:off x="3995936" y="713610"/>
            <a:ext cx="1885309" cy="2063826"/>
            <a:chOff x="3995936" y="713610"/>
            <a:chExt cx="1885309" cy="206382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713610"/>
              <a:ext cx="1847718" cy="822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019694" y="1607885"/>
              <a:ext cx="186155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Head office quality controls and passes reports through to the originating Copernicus Consultant</a:t>
              </a:r>
            </a:p>
          </p:txBody>
        </p:sp>
      </p:grpSp>
      <p:sp>
        <p:nvSpPr>
          <p:cNvPr id="7" name="Right Arrow 6"/>
          <p:cNvSpPr/>
          <p:nvPr/>
        </p:nvSpPr>
        <p:spPr>
          <a:xfrm>
            <a:off x="6084168" y="1283849"/>
            <a:ext cx="1008112" cy="50405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" name="Group 24"/>
          <p:cNvGrpSpPr/>
          <p:nvPr/>
        </p:nvGrpSpPr>
        <p:grpSpPr>
          <a:xfrm>
            <a:off x="6973945" y="558737"/>
            <a:ext cx="2025691" cy="2372587"/>
            <a:chOff x="6973945" y="558737"/>
            <a:chExt cx="2025691" cy="2372587"/>
          </a:xfrm>
        </p:grpSpPr>
        <p:pic>
          <p:nvPicPr>
            <p:cNvPr id="8" name="Picture 7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3945" y="558737"/>
              <a:ext cx="2025691" cy="163606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164288" y="2192660"/>
              <a:ext cx="18002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Local consultant maintains relationship with client</a:t>
              </a:r>
            </a:p>
          </p:txBody>
        </p:sp>
      </p:grpSp>
      <p:sp>
        <p:nvSpPr>
          <p:cNvPr id="10" name="Right Arrow 9"/>
          <p:cNvSpPr/>
          <p:nvPr/>
        </p:nvSpPr>
        <p:spPr>
          <a:xfrm rot="5400000">
            <a:off x="7512083" y="3465004"/>
            <a:ext cx="1008112" cy="50405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" name="Group 25"/>
          <p:cNvGrpSpPr/>
          <p:nvPr/>
        </p:nvGrpSpPr>
        <p:grpSpPr>
          <a:xfrm>
            <a:off x="6732240" y="4221341"/>
            <a:ext cx="2346401" cy="2466603"/>
            <a:chOff x="6732240" y="4221341"/>
            <a:chExt cx="2346401" cy="2466603"/>
          </a:xfrm>
        </p:grpSpPr>
        <p:pic>
          <p:nvPicPr>
            <p:cNvPr id="11" name="Picture 10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240" y="4221341"/>
              <a:ext cx="2346401" cy="193946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268713" y="5949280"/>
              <a:ext cx="18002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Head office manages all invoicing and credit control</a:t>
              </a:r>
            </a:p>
          </p:txBody>
        </p:sp>
      </p:grpSp>
      <p:sp>
        <p:nvSpPr>
          <p:cNvPr id="13" name="Right Arrow 12"/>
          <p:cNvSpPr/>
          <p:nvPr/>
        </p:nvSpPr>
        <p:spPr>
          <a:xfrm rot="13498633">
            <a:off x="5838365" y="4315412"/>
            <a:ext cx="1260141" cy="50405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Arrow 13"/>
          <p:cNvSpPr/>
          <p:nvPr/>
        </p:nvSpPr>
        <p:spPr>
          <a:xfrm rot="11839790">
            <a:off x="4148734" y="4737445"/>
            <a:ext cx="2879505" cy="50405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Arrow 14"/>
          <p:cNvSpPr/>
          <p:nvPr/>
        </p:nvSpPr>
        <p:spPr>
          <a:xfrm rot="9549289">
            <a:off x="5672509" y="5794225"/>
            <a:ext cx="1260141" cy="50405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251520" y="4149080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Fee Share distributed at each phase of the project</a:t>
            </a:r>
          </a:p>
        </p:txBody>
      </p:sp>
      <p:pic>
        <p:nvPicPr>
          <p:cNvPr id="17" name="Picture 16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758508"/>
            <a:ext cx="1955423" cy="1407398"/>
          </a:xfrm>
          <a:prstGeom prst="rect">
            <a:avLst/>
          </a:prstGeom>
        </p:spPr>
      </p:pic>
      <p:pic>
        <p:nvPicPr>
          <p:cNvPr id="18" name="Picture 17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734" y="4911098"/>
            <a:ext cx="1530175" cy="2076364"/>
          </a:xfrm>
          <a:prstGeom prst="rect">
            <a:avLst/>
          </a:prstGeom>
        </p:spPr>
      </p:pic>
      <p:pic>
        <p:nvPicPr>
          <p:cNvPr id="19" name="Picture 18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038" y="3225638"/>
            <a:ext cx="1617045" cy="1992417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43666"/>
            <a:ext cx="798508" cy="35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807457" y="3059087"/>
            <a:ext cx="1656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Delivery Consultant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95736" y="5882040"/>
            <a:ext cx="1943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Originating Consultant</a:t>
            </a:r>
          </a:p>
        </p:txBody>
      </p:sp>
    </p:spTree>
    <p:extLst>
      <p:ext uri="{BB962C8B-B14F-4D97-AF65-F5344CB8AC3E}">
        <p14:creationId xmlns:p14="http://schemas.microsoft.com/office/powerpoint/2010/main" val="1680351671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3" grpId="0" animBg="1"/>
      <p:bldP spid="14" grpId="0" animBg="1"/>
      <p:bldP spid="15" grpId="0" animBg="1"/>
      <p:bldP spid="16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08520" y="0"/>
            <a:ext cx="8229600" cy="1143000"/>
          </a:xfrm>
        </p:spPr>
        <p:txBody>
          <a:bodyPr/>
          <a:lstStyle/>
          <a:p>
            <a:r>
              <a:rPr lang="en-GB" dirty="0"/>
              <a:t>Financial Operating Examples</a:t>
            </a:r>
          </a:p>
        </p:txBody>
      </p:sp>
      <p:pic>
        <p:nvPicPr>
          <p:cNvPr id="3074" name="Picture 2" descr="C:\Users\Public\Pictures\Library\Export USA EU global trade internatio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1728192" cy="115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88224" y="2285256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EU based consultant introduces client wishing to acquire a USA subsidiary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5856" y="2224655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India based consultant introduces client wishing to hold a B2B event in the USA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544" y="2285256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US based consultant introduces client wishing to export to EU via distributors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3454807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Typical project fee value USD$12,000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4556133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Fee Share</a:t>
            </a:r>
          </a:p>
          <a:p>
            <a:r>
              <a:rPr lang="en-GB" sz="1400" dirty="0"/>
              <a:t>US Consultant $3600</a:t>
            </a:r>
          </a:p>
          <a:p>
            <a:r>
              <a:rPr lang="en-GB" sz="1400" dirty="0"/>
              <a:t>EU Delivery Consultant$6000</a:t>
            </a:r>
          </a:p>
          <a:p>
            <a:r>
              <a:rPr lang="en-GB" sz="1400" dirty="0"/>
              <a:t>Copernicus$2400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75856" y="3454807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Typical project fee value USD$24,000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75856" y="4556133"/>
            <a:ext cx="1863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Fee Share</a:t>
            </a:r>
          </a:p>
          <a:p>
            <a:r>
              <a:rPr lang="en-GB" sz="1400" dirty="0"/>
              <a:t>US Consultant $14,400</a:t>
            </a:r>
          </a:p>
          <a:p>
            <a:r>
              <a:rPr lang="en-GB" sz="1400" dirty="0"/>
              <a:t>India Consultant$4800</a:t>
            </a:r>
          </a:p>
          <a:p>
            <a:r>
              <a:rPr lang="en-GB" sz="1400" dirty="0"/>
              <a:t>Copernicus$4800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88224" y="3454807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Typical project fee value USD$28,000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66534" y="4291842"/>
            <a:ext cx="1935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Fee Share</a:t>
            </a:r>
          </a:p>
          <a:p>
            <a:r>
              <a:rPr lang="en-GB" sz="1400" dirty="0"/>
              <a:t>US Consultant $15400</a:t>
            </a:r>
          </a:p>
          <a:p>
            <a:r>
              <a:rPr lang="en-GB" sz="1400" dirty="0"/>
              <a:t>EU Consultant$7000</a:t>
            </a:r>
          </a:p>
          <a:p>
            <a:r>
              <a:rPr lang="en-GB" sz="1400" dirty="0"/>
              <a:t>Copernicus$5600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20" y="602128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Fee share is weighted according to the project workload allocated to the parties involved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951C81-B485-4C00-8218-B5FC9CB63A16}"/>
              </a:ext>
            </a:extLst>
          </p:cNvPr>
          <p:cNvSpPr/>
          <p:nvPr/>
        </p:nvSpPr>
        <p:spPr>
          <a:xfrm>
            <a:off x="5004048" y="1052736"/>
            <a:ext cx="720080" cy="414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picture containing woman, person, tennis, standing&#10;&#10;Description generated with high confidence">
            <a:extLst>
              <a:ext uri="{FF2B5EF4-FFF2-40B4-BE49-F238E27FC236}">
                <a16:creationId xmlns:a16="http://schemas.microsoft.com/office/drawing/2014/main" id="{CDC9AB3C-E3D9-4B6A-90AF-CEDA77CE55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962" y="934441"/>
            <a:ext cx="1280213" cy="1152192"/>
          </a:xfrm>
          <a:prstGeom prst="rect">
            <a:avLst/>
          </a:prstGeom>
        </p:spPr>
      </p:pic>
      <p:pic>
        <p:nvPicPr>
          <p:cNvPr id="17" name="Picture 16" descr="Copernicus acquisition identification and negotiation service&#10;">
            <a:extLst>
              <a:ext uri="{FF2B5EF4-FFF2-40B4-BE49-F238E27FC236}">
                <a16:creationId xmlns:a16="http://schemas.microsoft.com/office/drawing/2014/main" id="{C364495F-FED3-4D17-9BB0-A754ED12A1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498" y="889550"/>
            <a:ext cx="1490825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32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wipe/>
      </p:transition>
    </mc:Choice>
    <mc:Fallback xmlns="">
      <p:transition spd="slow" advClick="0" advTm="1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6" grpId="0"/>
      <p:bldP spid="7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052736"/>
            <a:ext cx="2430012" cy="10824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4293096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International Network Fee Share Operating Model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71800" y="6021288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www.copernicus-consulting.com</a:t>
            </a:r>
          </a:p>
          <a:p>
            <a:pPr algn="ctr"/>
            <a:r>
              <a:rPr lang="en-GB" sz="1400" dirty="0"/>
              <a:t>enquiries@copernicus-consulting.com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41199A-1189-4AFF-A86D-4934F32A208C}"/>
              </a:ext>
            </a:extLst>
          </p:cNvPr>
          <p:cNvSpPr txBox="1"/>
          <p:nvPr/>
        </p:nvSpPr>
        <p:spPr>
          <a:xfrm>
            <a:off x="467544" y="4941168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 find out more mail Greg North </a:t>
            </a:r>
            <a:r>
              <a:rPr lang="en-GB" sz="1200" dirty="0">
                <a:hlinkClick r:id="rId3"/>
              </a:rPr>
              <a:t>hr@Copernicus-consulting.com</a:t>
            </a:r>
            <a:r>
              <a:rPr lang="en-GB" sz="1200" dirty="0"/>
              <a:t> </a:t>
            </a:r>
            <a:r>
              <a:rPr lang="en-GB" dirty="0"/>
              <a:t>attaching you current CV</a:t>
            </a:r>
          </a:p>
        </p:txBody>
      </p:sp>
    </p:spTree>
    <p:extLst>
      <p:ext uri="{BB962C8B-B14F-4D97-AF65-F5344CB8AC3E}">
        <p14:creationId xmlns:p14="http://schemas.microsoft.com/office/powerpoint/2010/main" val="3888282897"/>
      </p:ext>
    </p:extLst>
  </p:cSld>
  <p:clrMapOvr>
    <a:masterClrMapping/>
  </p:clrMapOvr>
  <p:transition spd="slow" advClick="0" advTm="15000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PP_SFINA_PRT_Cash_Exces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523</Words>
  <Application>Microsoft Office PowerPoint</Application>
  <PresentationFormat>On-screen Show (4:3)</PresentationFormat>
  <Paragraphs>60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Office Theme</vt:lpstr>
      <vt:lpstr>PPP_SFINA_PRT_Cash_Excess</vt:lpstr>
      <vt:lpstr>PowerPoint Presentation</vt:lpstr>
      <vt:lpstr>Why Copernicus?</vt:lpstr>
      <vt:lpstr>PowerPoint Presentation</vt:lpstr>
      <vt:lpstr>PowerPoint Presentation</vt:lpstr>
      <vt:lpstr>Financial Operating Examples</vt:lpstr>
      <vt:lpstr>PowerPoint Presentation</vt:lpstr>
    </vt:vector>
  </TitlesOfParts>
  <Manager>CJ</Manager>
  <Company>Copernicus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Copernicus International Consultant Fee Share Operating Model_3</dc:title>
  <dc:subject>Fee Share</dc:subject>
  <dc:creator>Helen Flowers;Copernicus HR;Greg North;colin jones</dc:creator>
  <cp:keywords>Fee share illustration</cp:keywords>
  <cp:lastModifiedBy>Colin Jones</cp:lastModifiedBy>
  <cp:revision>25</cp:revision>
  <dcterms:created xsi:type="dcterms:W3CDTF">2015-08-11T08:58:17Z</dcterms:created>
  <dcterms:modified xsi:type="dcterms:W3CDTF">2018-08-21T09:21:49Z</dcterms:modified>
  <cp:category>Copernicus Marketing</cp:category>
</cp:coreProperties>
</file>